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2026/4/13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D772AB58-A0D5-49E4-BD60-FEBAF5AE2A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1" name="矩形: 摺角紙張 10">
            <a:extLst>
              <a:ext uri="{FF2B5EF4-FFF2-40B4-BE49-F238E27FC236}">
                <a16:creationId xmlns:a16="http://schemas.microsoft.com/office/drawing/2014/main" id="{30601397-ACED-4698-AD5F-695E9246B63E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43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F0726405-282F-47AF-9E08-40DC39D690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2026/4/13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217DD63A-133A-4517-B516-2FD454856D96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第六課 地產地消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一、由</a:t>
            </a:r>
            <a:r>
              <a:rPr lang="zh-TW" altLang="en-US" sz="4000" dirty="0">
                <a:latin typeface="標楷體" panose="03000509000000000000" pitchFamily="65" charset="-120"/>
              </a:rPr>
              <a:t>於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sz="4000" dirty="0">
                <a:latin typeface="標楷體" panose="03000509000000000000" pitchFamily="65" charset="-120"/>
              </a:rPr>
              <a:t>的</a:t>
            </a:r>
            <a:r>
              <a:rPr lang="zh-TW" altLang="en-US" sz="4000" dirty="0"/>
              <a:t>關係</a:t>
            </a:r>
            <a:r>
              <a:rPr lang="zh-TW" altLang="en-US" b="0" dirty="0"/>
              <a:t>｜</a:t>
            </a:r>
            <a:r>
              <a:rPr lang="en-US" altLang="zh-TW" sz="4000" dirty="0"/>
              <a:t>due to…; as a result of…</a:t>
            </a:r>
            <a:endParaRPr lang="zh-TW" altLang="en-US" sz="4000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由於</a:t>
            </a:r>
            <a:r>
              <a:rPr lang="zh-TW" altLang="en-US" dirty="0"/>
              <a:t>現代交通便利和全球貿易</a:t>
            </a:r>
            <a:r>
              <a:rPr lang="zh-TW" altLang="en-US" dirty="0">
                <a:solidFill>
                  <a:srgbClr val="FF0000"/>
                </a:solidFill>
              </a:rPr>
              <a:t>的關係</a:t>
            </a:r>
            <a:r>
              <a:rPr lang="zh-TW" altLang="en-US" dirty="0"/>
              <a:t>，大量的食物進口。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平溪</a:t>
            </a:r>
            <a:r>
              <a:rPr lang="zh-TW" altLang="en-US" dirty="0">
                <a:solidFill>
                  <a:srgbClr val="FF0000"/>
                </a:solidFill>
              </a:rPr>
              <a:t>由於</a:t>
            </a:r>
            <a:r>
              <a:rPr lang="zh-TW" altLang="en-US" dirty="0"/>
              <a:t>四面環山</a:t>
            </a:r>
            <a:r>
              <a:rPr lang="zh-TW" altLang="en-US" dirty="0">
                <a:solidFill>
                  <a:srgbClr val="FF0000"/>
                </a:solidFill>
              </a:rPr>
              <a:t>的關係</a:t>
            </a:r>
            <a:r>
              <a:rPr lang="zh-TW" altLang="en-US" dirty="0"/>
              <a:t>，所以天燈飛不遠。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由於</a:t>
            </a:r>
            <a:r>
              <a:rPr lang="zh-TW" altLang="en-US" dirty="0"/>
              <a:t>父母對孩子期望太高</a:t>
            </a:r>
            <a:r>
              <a:rPr lang="zh-TW" altLang="en-US" dirty="0">
                <a:solidFill>
                  <a:srgbClr val="FF0000"/>
                </a:solidFill>
              </a:rPr>
              <a:t>的關係</a:t>
            </a:r>
            <a:r>
              <a:rPr lang="zh-TW" altLang="en-US" dirty="0"/>
              <a:t>，給孩子帶來很大的壓力。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</a:t>
            </a:r>
            <a:r>
              <a:rPr lang="zh-TW" altLang="en-US" sz="4000" dirty="0"/>
              <a:t>不論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sz="4000" dirty="0">
                <a:latin typeface="標楷體" panose="03000509000000000000" pitchFamily="65" charset="-120"/>
              </a:rPr>
              <a:t>都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b="0" dirty="0"/>
              <a:t>｜</a:t>
            </a:r>
            <a:r>
              <a:rPr lang="en-US" altLang="zh-TW" sz="4000" dirty="0"/>
              <a:t>all...</a:t>
            </a:r>
            <a:r>
              <a:rPr lang="zh-TW" altLang="en-US" sz="4000" dirty="0"/>
              <a:t> </a:t>
            </a:r>
            <a:r>
              <a:rPr lang="en-US" altLang="zh-TW" sz="4000" dirty="0"/>
              <a:t>including...</a:t>
            </a:r>
            <a:endParaRPr lang="zh-TW" altLang="en-US" sz="40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不論</a:t>
            </a:r>
            <a:r>
              <a:rPr lang="zh-TW" altLang="en-US" dirty="0"/>
              <a:t>是日本的哈密瓜、葡萄，或是美國的櫻桃、藍莓，</a:t>
            </a:r>
            <a:r>
              <a:rPr lang="zh-TW" altLang="en-US" dirty="0">
                <a:solidFill>
                  <a:srgbClr val="FF0000"/>
                </a:solidFill>
              </a:rPr>
              <a:t>都</a:t>
            </a:r>
            <a:r>
              <a:rPr lang="zh-TW" altLang="en-US" dirty="0"/>
              <a:t>可以買得到。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不論</a:t>
            </a:r>
            <a:r>
              <a:rPr lang="zh-TW" altLang="en-US" dirty="0"/>
              <a:t>開車還是坐火車環島，</a:t>
            </a:r>
            <a:r>
              <a:rPr lang="zh-TW" altLang="en-US" dirty="0">
                <a:solidFill>
                  <a:srgbClr val="FF0000"/>
                </a:solidFill>
              </a:rPr>
              <a:t>都</a:t>
            </a:r>
            <a:r>
              <a:rPr lang="zh-TW" altLang="en-US" dirty="0"/>
              <a:t>會帶來特別的經驗。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過年的時候，</a:t>
            </a:r>
            <a:r>
              <a:rPr lang="zh-TW" altLang="en-US" dirty="0">
                <a:solidFill>
                  <a:srgbClr val="FF0000"/>
                </a:solidFill>
              </a:rPr>
              <a:t>不論</a:t>
            </a:r>
            <a:r>
              <a:rPr lang="zh-TW" altLang="en-US" dirty="0"/>
              <a:t>人在哪裡，</a:t>
            </a:r>
            <a:r>
              <a:rPr lang="zh-TW" altLang="en-US" dirty="0">
                <a:solidFill>
                  <a:srgbClr val="FF0000"/>
                </a:solidFill>
              </a:rPr>
              <a:t>都</a:t>
            </a:r>
            <a:r>
              <a:rPr lang="zh-TW" altLang="en-US" dirty="0"/>
              <a:t>希望能回家跟家人團聚。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三、此外</a:t>
            </a:r>
            <a:r>
              <a:rPr lang="zh-TW" altLang="en-US" b="0" dirty="0"/>
              <a:t>｜</a:t>
            </a:r>
            <a:r>
              <a:rPr lang="en-US" altLang="zh-TW" sz="4000" dirty="0"/>
              <a:t>in addition; furthermore</a:t>
            </a:r>
            <a:endParaRPr lang="zh-TW" altLang="en-US" sz="40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5216176"/>
          </a:xfrm>
        </p:spPr>
        <p:txBody>
          <a:bodyPr>
            <a:normAutofit lnSpcReduction="10000"/>
          </a:bodyPr>
          <a:lstStyle/>
          <a:p>
            <a:r>
              <a:rPr lang="zh-TW" altLang="en-US" sz="3600" dirty="0"/>
              <a:t>進口水果經過長途運送，對環境有很大的影響。</a:t>
            </a:r>
            <a:r>
              <a:rPr lang="zh-TW" altLang="en-US" sz="3600" dirty="0">
                <a:solidFill>
                  <a:srgbClr val="FF0000"/>
                </a:solidFill>
              </a:rPr>
              <a:t>此外</a:t>
            </a:r>
            <a:r>
              <a:rPr lang="zh-TW" altLang="en-US" sz="3600" dirty="0"/>
              <a:t>，臺灣土地面積小，蔬果產量少，沒辦法跟農業生產成本低的外國進口蔬果競爭，也是現在臺灣小農面臨的嚴重問題。</a:t>
            </a:r>
            <a:endParaRPr lang="en-US" altLang="zh-TW" sz="3600" dirty="0"/>
          </a:p>
          <a:p>
            <a:endParaRPr lang="en-US" altLang="zh-TW" sz="3600" dirty="0"/>
          </a:p>
          <a:p>
            <a:r>
              <a:rPr lang="zh-TW" altLang="en-US" sz="3600" dirty="0"/>
              <a:t>不論開車還是騎自行車都是環島旅行的方式，</a:t>
            </a:r>
            <a:r>
              <a:rPr lang="zh-TW" altLang="en-US" sz="3600" dirty="0">
                <a:solidFill>
                  <a:srgbClr val="FF0000"/>
                </a:solidFill>
              </a:rPr>
              <a:t>此外</a:t>
            </a:r>
            <a:r>
              <a:rPr lang="zh-TW" altLang="en-US" sz="3600" dirty="0"/>
              <a:t>，利用公共交通工具也是不錯的選擇。</a:t>
            </a:r>
            <a:endParaRPr lang="en-US" altLang="zh-TW" sz="3600" dirty="0"/>
          </a:p>
          <a:p>
            <a:endParaRPr lang="en-US" altLang="zh-TW" sz="3600" dirty="0"/>
          </a:p>
          <a:p>
            <a:r>
              <a:rPr lang="zh-TW" altLang="en-US" sz="3600" dirty="0"/>
              <a:t>臺北的觀光景點很多，是一個很有特色的城市，</a:t>
            </a:r>
            <a:r>
              <a:rPr lang="zh-TW" altLang="en-US" sz="3600" dirty="0">
                <a:solidFill>
                  <a:srgbClr val="FF0000"/>
                </a:solidFill>
              </a:rPr>
              <a:t>此外</a:t>
            </a:r>
            <a:r>
              <a:rPr lang="zh-TW" altLang="en-US" sz="3600" dirty="0"/>
              <a:t>，臺灣還有一個非去不可的地方</a:t>
            </a:r>
            <a:r>
              <a:rPr lang="zh-TW" altLang="en-US" sz="3600" dirty="0">
                <a:latin typeface="標楷體" panose="03000509000000000000" pitchFamily="65" charset="-120"/>
              </a:rPr>
              <a:t>──</a:t>
            </a:r>
            <a:r>
              <a:rPr lang="zh-TW" altLang="en-US" sz="3600" dirty="0"/>
              <a:t>臺南。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Words>239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36</cp:revision>
  <dcterms:created xsi:type="dcterms:W3CDTF">2024-07-26T00:45:44Z</dcterms:created>
  <dcterms:modified xsi:type="dcterms:W3CDTF">2026-04-13T00:41:18Z</dcterms:modified>
</cp:coreProperties>
</file>